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0" r:id="rId2"/>
    <p:sldId id="267" r:id="rId3"/>
    <p:sldId id="268" r:id="rId4"/>
    <p:sldId id="264" r:id="rId5"/>
    <p:sldId id="269" r:id="rId6"/>
    <p:sldId id="271" r:id="rId7"/>
    <p:sldId id="261" r:id="rId8"/>
    <p:sldId id="262" r:id="rId9"/>
    <p:sldId id="265" r:id="rId10"/>
    <p:sldId id="272" r:id="rId11"/>
    <p:sldId id="27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3700"/>
    <a:srgbClr val="F19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4097" autoAdjust="0"/>
  </p:normalViewPr>
  <p:slideViewPr>
    <p:cSldViewPr snapToGrid="0">
      <p:cViewPr varScale="1">
        <p:scale>
          <a:sx n="82" d="100"/>
          <a:sy n="82" d="100"/>
        </p:scale>
        <p:origin x="16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10T13:55:55.648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0 1 24575,'0'0'0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10T13:56:00.877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1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359873-F235-423A-94F4-E7766BFFDB9A}" type="datetimeFigureOut">
              <a:rPr lang="nb-NO" smtClean="0"/>
              <a:t>17.04.2024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A00097-BFF5-42FA-A22B-6AAECA5F219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0667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00097-BFF5-42FA-A22B-6AAECA5F2191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21705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Gress og mange trær (selje i bildet) Pollineres av vinden.</a:t>
            </a:r>
          </a:p>
          <a:p>
            <a:endParaRPr lang="nb-NO" dirty="0"/>
          </a:p>
          <a:p>
            <a:r>
              <a:rPr lang="nb-NO" dirty="0"/>
              <a:t>Andemat flyter på vannet og har verdens minste blomst! For andemat er det vann som bærer pollen fra blomst til blomst.</a:t>
            </a:r>
          </a:p>
          <a:p>
            <a:endParaRPr lang="nb-NO" dirty="0"/>
          </a:p>
          <a:p>
            <a:r>
              <a:rPr lang="nb-NO" dirty="0"/>
              <a:t>Hos planter med pene fargerike blomster er det som regel insekter som flytter pollen fra blomst til blomst.</a:t>
            </a:r>
            <a:endParaRPr lang="en-US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00097-BFF5-42FA-A22B-6AAECA5F2191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42585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La elevene reflektere over spørsmålene. De snakke sammen 2 og 2. Dette har forhåpentligvis blitt nevnt for i forrige modul.</a:t>
            </a:r>
          </a:p>
          <a:p>
            <a:endParaRPr lang="nb-NO" dirty="0"/>
          </a:p>
          <a:p>
            <a:r>
              <a:rPr lang="nb-NO" dirty="0"/>
              <a:t>Pollen til larvene og nektar til voksne.</a:t>
            </a:r>
          </a:p>
          <a:p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>
                <a:solidFill>
                  <a:srgbClr val="5C3700"/>
                </a:solidFill>
                <a:latin typeface="Abadi" panose="020B0604020104020204" pitchFamily="34" charset="0"/>
              </a:rPr>
              <a:t>Noen insekter som humler er «</a:t>
            </a:r>
            <a:r>
              <a:rPr lang="nb-NO" sz="1200" dirty="0" err="1">
                <a:solidFill>
                  <a:srgbClr val="5C3700"/>
                </a:solidFill>
                <a:latin typeface="Abadi" panose="020B0604020104020204" pitchFamily="34" charset="0"/>
              </a:rPr>
              <a:t>blomsterianere</a:t>
            </a:r>
            <a:r>
              <a:rPr lang="nb-NO" sz="1200" dirty="0">
                <a:solidFill>
                  <a:srgbClr val="5C3700"/>
                </a:solidFill>
                <a:latin typeface="Abadi" panose="020B0604020104020204" pitchFamily="34" charset="0"/>
              </a:rPr>
              <a:t>» og trenger bare to typer mat. Begge finner den i blomster: Proteiner [Bilde av pollenklumper på humle] og Karbohydrater [Bilde av sommerfugl som drikker nektar]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dirty="0">
              <a:solidFill>
                <a:srgbClr val="5C3700"/>
              </a:solidFill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00097-BFF5-42FA-A22B-6AAECA5F2191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830831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Humlene bruker pollen til å lage voks som de bygger krukker med! Oppi krukkene har de nektar og larver. Larvene spiser nektar, blir til pupper og kommer ut som voksne humler.</a:t>
            </a:r>
            <a:endParaRPr lang="en-US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00097-BFF5-42FA-A22B-6AAECA5F2191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87673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/>
              <a:t>Murerbia</a:t>
            </a:r>
            <a:r>
              <a:rPr lang="nb-NO" dirty="0"/>
              <a:t> bygger celler med ett egg og en </a:t>
            </a:r>
            <a:r>
              <a:rPr lang="nb-NO" dirty="0" err="1"/>
              <a:t>stooor</a:t>
            </a:r>
            <a:r>
              <a:rPr lang="nb-NO" dirty="0"/>
              <a:t> nistepakke med pollen til hvert larve som snart skal klekke fra eggene. </a:t>
            </a:r>
            <a:r>
              <a:rPr lang="nb-NO" dirty="0" err="1"/>
              <a:t>Murerbia</a:t>
            </a:r>
            <a:r>
              <a:rPr lang="nb-NO" dirty="0"/>
              <a:t> Bruker faktisk leire og til å bygge cellene. Den er skikkelig flink til å bygge akkurat som en murer!</a:t>
            </a:r>
            <a:endParaRPr lang="en-US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00097-BFF5-42FA-A22B-6AAECA5F2191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36727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Se på videoen av humlas liv.</a:t>
            </a:r>
            <a:endParaRPr lang="en-US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00097-BFF5-42FA-A22B-6AAECA5F2191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759394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Hører du summelyden? Humla setter seg i blomsten og holder godt fast. Så rister den kjempefort med vingene for å riste løs pollenkorn!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00097-BFF5-42FA-A22B-6AAECA5F2191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218721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00097-BFF5-42FA-A22B-6AAECA5F2191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93937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Side 8 i aktivitetsheftet.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A00097-BFF5-42FA-A22B-6AAECA5F2191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44328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683D168-E0B8-7986-FD4E-01ECC9BCDC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8205E081-5F47-0AF2-CEBF-F42CAE5E75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8C97C05-09D0-C570-8222-BB5FD8A92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500F-66C3-4597-A466-CABF1F8A2CA1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53AB65F-9D4F-2386-2013-ACC1226D8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9819DB7-831C-08DE-7891-0DA22B6FB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DEC09-D459-4FBD-AB1D-52BCC87A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852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0A32578-8886-2C3F-AA63-6B1B36351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70BE0B55-8A0C-8A02-77DF-C288D6D2B2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EDC945E-1931-3CE0-998F-5AF582909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500F-66C3-4597-A466-CABF1F8A2CA1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78EC1AE-2E73-4159-7D79-C344B81CB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B3136BF-71AE-ED63-B7C3-5D41205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DEC09-D459-4FBD-AB1D-52BCC87A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545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EFBAA68D-AFBE-F7FB-0ED3-45906233A9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844EB1DB-7CF9-9EC8-39EB-A85722CCB5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47C3FCC-320D-A7A1-9038-9A4E84D75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500F-66C3-4597-A466-CABF1F8A2CA1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D12E372-A4C9-1D45-0455-5CDDDBE46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FBACF95-1088-3379-95DD-1434724F4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DEC09-D459-4FBD-AB1D-52BCC87A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832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767F1B9-E5E9-31B3-CD82-6C235E63E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922AC94-B28F-D322-9FE3-92E7880EE2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D5348B1-200F-2D0B-9E79-EA3D17C1F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500F-66C3-4597-A466-CABF1F8A2CA1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8E7DCF1-8EC4-0346-6411-A5C4CF878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AD528BC-CFCC-BFAE-D9DC-705332DF5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DEC09-D459-4FBD-AB1D-52BCC87A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732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E69442C-8C9D-982D-33A2-50B37C2E7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6ABED91-AC09-7E19-0588-39C5A047E1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43723BF-EE24-E471-7E4D-CBDEC919D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500F-66C3-4597-A466-CABF1F8A2CA1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B61888F-8B7B-872B-ED8D-428FBAEF1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66E1451-17F5-B839-E67A-FD1B897E3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DEC09-D459-4FBD-AB1D-52BCC87A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092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F3BF1EE-B9BE-C801-1E7E-EF2BC357C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B0B187C-A4BA-F334-E998-95769F27A7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3F6A61FC-B614-91CC-4603-ACAE199A73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DE228AB-CD86-3E18-0FF7-74CE2E6E8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500F-66C3-4597-A466-CABF1F8A2CA1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2B1F546-A5B4-92D3-CCA4-0DCC33857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C57ABB6A-ABB8-63EE-0D07-E16605232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DEC09-D459-4FBD-AB1D-52BCC87A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740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E776AE3-976E-9296-86E7-26A73715A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4F69D53-3344-89B2-766B-0C1C23E60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70DC503-F6C4-8D4C-CCDF-1BB4C9260F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BC6A8D65-63A2-63A7-F207-5D0317BFA6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4407BF94-10CB-9327-D5F4-3BD0E39258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DCDBE6F2-0AEA-6741-A087-6CBFA7436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500F-66C3-4597-A466-CABF1F8A2CA1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1D609C2E-9E7B-1502-1E1D-818B2F132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1ED85288-4673-E7B5-FE39-D1E900620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DEC09-D459-4FBD-AB1D-52BCC87A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776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0367ACB-6EC0-8353-D4D5-06BD1D37A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19B6EE94-DDFD-EEFE-CFF2-10C5A5C11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500F-66C3-4597-A466-CABF1F8A2CA1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EF5A92B-2ADE-7D82-38A7-DF5FE06C5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AA6FBFD5-C554-FF54-B9E3-D3D89347C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DEC09-D459-4FBD-AB1D-52BCC87A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228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4E73303A-8AA6-C7CD-293F-7AE40BE0E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500F-66C3-4597-A466-CABF1F8A2CA1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C11AB6F9-DC2C-E34A-CEEA-A9F63FDBB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451C5A09-5E43-DE9D-B31E-3FAA4CE88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DEC09-D459-4FBD-AB1D-52BCC87A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052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2AD01C-F4C1-0E8A-B33B-A4DD76618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017388B-3076-77A3-F218-AC9253CD09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AAD9E629-7153-E255-D0E7-855D4352E1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F0F786C-6B1B-070F-5AFD-49DDB1C2E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500F-66C3-4597-A466-CABF1F8A2CA1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9AFCFB4-C314-B69C-53C1-C84B1C86D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59AFF29B-EF49-600C-144A-C68203D01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DEC09-D459-4FBD-AB1D-52BCC87A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786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85DFA77-1E0D-D2F6-7A4F-4FA73430C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44AF100D-F11C-8D25-7861-868DB8A264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B879473C-E3A1-5F76-C82F-A052876EDF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8A69FDAB-FD0C-7452-C3D0-B80E0B0CC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500F-66C3-4597-A466-CABF1F8A2CA1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A91157D-4FE5-BD1E-9B2A-4865E48DC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35AB822-5046-5646-B007-1483D0AE1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DEC09-D459-4FBD-AB1D-52BCC87A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406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4BD27385-9952-A676-A705-897728A88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A70B188-FCE9-E67C-F4A7-774DFFC5A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CC52AD8-2B31-3BD6-2828-9EA0A6B660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8500F-66C3-4597-A466-CABF1F8A2CA1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7AFE01C-D774-5181-39B5-421E72A08D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C828212-A636-EDE4-CBFA-9F1FC5983E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DEC09-D459-4FBD-AB1D-52BCC87A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52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16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customXml" Target="../ink/ink2.xml"/><Relationship Id="rId4" Type="http://schemas.microsoft.com/office/2007/relationships/hdphoto" Target="../media/hdphoto1.wdp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6.jpeg"/><Relationship Id="rId12" Type="http://schemas.openxmlformats.org/officeDocument/2006/relationships/image" Target="../media/image11.gif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g"/><Relationship Id="rId15" Type="http://schemas.openxmlformats.org/officeDocument/2006/relationships/image" Target="../media/image14.gif"/><Relationship Id="rId10" Type="http://schemas.openxmlformats.org/officeDocument/2006/relationships/image" Target="../media/image9.png"/><Relationship Id="rId4" Type="http://schemas.microsoft.com/office/2007/relationships/hdphoto" Target="../media/hdphoto1.wdp"/><Relationship Id="rId9" Type="http://schemas.openxmlformats.org/officeDocument/2006/relationships/image" Target="../media/image8.gif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G52mHiFms4k?feature=oembed" TargetMode="External"/><Relationship Id="rId6" Type="http://schemas.openxmlformats.org/officeDocument/2006/relationships/image" Target="../media/image21.jpe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2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056D7-D6C6-1E6E-A83F-3311BAB1A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57727D3B-84D7-DEF6-EECC-69C27A8E76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t="21701" b="36548"/>
          <a:stretch/>
        </p:blipFill>
        <p:spPr>
          <a:xfrm>
            <a:off x="-63840" y="0"/>
            <a:ext cx="12319680" cy="6858000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C6733F4D-9148-EB63-0E18-7E12A02AB029}"/>
              </a:ext>
            </a:extLst>
          </p:cNvPr>
          <p:cNvSpPr txBox="1"/>
          <p:nvPr/>
        </p:nvSpPr>
        <p:spPr>
          <a:xfrm>
            <a:off x="4331333" y="2921168"/>
            <a:ext cx="71871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6000" dirty="0">
                <a:solidFill>
                  <a:srgbClr val="5C3700"/>
                </a:solidFill>
                <a:latin typeface="Abadi" panose="020B0604020104020204" pitchFamily="34" charset="0"/>
              </a:rPr>
              <a:t>Pollinering</a:t>
            </a:r>
            <a:endParaRPr lang="en-US" sz="6000" dirty="0">
              <a:solidFill>
                <a:srgbClr val="5C3700"/>
              </a:solidFill>
              <a:latin typeface="Abadi" panose="020B0604020104020204" pitchFamily="34" charset="0"/>
            </a:endParaRPr>
          </a:p>
        </p:txBody>
      </p:sp>
      <p:pic>
        <p:nvPicPr>
          <p:cNvPr id="6" name="Picture 4" descr="A logo with yellow text&#10;&#10;Description automatically generated with medium confidence">
            <a:extLst>
              <a:ext uri="{FF2B5EF4-FFF2-40B4-BE49-F238E27FC236}">
                <a16:creationId xmlns:a16="http://schemas.microsoft.com/office/drawing/2014/main" id="{E9C39136-2A49-6AE8-683B-6D2A8201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07919" cy="8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123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47FE7-8F34-9D46-3A00-473E59E3D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31E767E6-B8CD-D107-1F59-54369DB0CAA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1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t="21701" b="36548"/>
          <a:stretch/>
        </p:blipFill>
        <p:spPr>
          <a:xfrm>
            <a:off x="-63840" y="0"/>
            <a:ext cx="12319680" cy="6858000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D70B4093-9B7F-1100-EAD6-B71F2B594ACB}"/>
              </a:ext>
            </a:extLst>
          </p:cNvPr>
          <p:cNvSpPr txBox="1"/>
          <p:nvPr/>
        </p:nvSpPr>
        <p:spPr>
          <a:xfrm>
            <a:off x="5099537" y="813030"/>
            <a:ext cx="5124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>
                <a:solidFill>
                  <a:srgbClr val="5C3700"/>
                </a:solidFill>
                <a:latin typeface="Abadi" panose="020B0604020104020204" pitchFamily="34" charset="0"/>
              </a:rPr>
              <a:t>Hvorfor er blomster glade i insekter?</a:t>
            </a:r>
            <a:endParaRPr lang="en-US" sz="2400" dirty="0">
              <a:solidFill>
                <a:srgbClr val="5C3700"/>
              </a:solidFill>
              <a:latin typeface="Abadi" panose="020B0604020104020204" pitchFamily="34" charset="0"/>
            </a:endParaRP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E56FA0E0-E3DF-DE69-45BB-28270DBA398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81" b="24419"/>
          <a:stretch/>
        </p:blipFill>
        <p:spPr>
          <a:xfrm>
            <a:off x="-961485" y="1246668"/>
            <a:ext cx="4714184" cy="4714184"/>
          </a:xfrm>
          <a:prstGeom prst="ellipse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EECECBF-C0DE-E3B1-1AFA-A7544C8AA58C}"/>
              </a:ext>
            </a:extLst>
          </p:cNvPr>
          <p:cNvSpPr/>
          <p:nvPr/>
        </p:nvSpPr>
        <p:spPr>
          <a:xfrm>
            <a:off x="-961485" y="1246668"/>
            <a:ext cx="4714184" cy="4714184"/>
          </a:xfrm>
          <a:prstGeom prst="ellipse">
            <a:avLst/>
          </a:prstGeom>
          <a:noFill/>
          <a:ln w="76200">
            <a:solidFill>
              <a:srgbClr val="F19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D01A617A-7499-CDAD-CB57-7F380515E5A1}"/>
              </a:ext>
            </a:extLst>
          </p:cNvPr>
          <p:cNvGrpSpPr/>
          <p:nvPr/>
        </p:nvGrpSpPr>
        <p:grpSpPr>
          <a:xfrm>
            <a:off x="-1120619" y="1134161"/>
            <a:ext cx="4815924" cy="4815924"/>
            <a:chOff x="-960364" y="1162441"/>
            <a:chExt cx="4815924" cy="4815924"/>
          </a:xfrm>
        </p:grpSpPr>
        <p:pic>
          <p:nvPicPr>
            <p:cNvPr id="5" name="Picture 2" descr="Free Bee on a Yellow Flower Stock Photo">
              <a:extLst>
                <a:ext uri="{FF2B5EF4-FFF2-40B4-BE49-F238E27FC236}">
                  <a16:creationId xmlns:a16="http://schemas.microsoft.com/office/drawing/2014/main" id="{DE2D8A99-494B-845C-BD68-1060D47BE32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667" b="16667"/>
            <a:stretch/>
          </p:blipFill>
          <p:spPr bwMode="auto">
            <a:xfrm>
              <a:off x="-960364" y="1162441"/>
              <a:ext cx="4815923" cy="4815923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7CA1A3A9-3BA2-AC14-F42A-D851283283CD}"/>
                </a:ext>
              </a:extLst>
            </p:cNvPr>
            <p:cNvSpPr/>
            <p:nvPr/>
          </p:nvSpPr>
          <p:spPr>
            <a:xfrm>
              <a:off x="-960363" y="1162442"/>
              <a:ext cx="4815923" cy="4815923"/>
            </a:xfrm>
            <a:prstGeom prst="ellipse">
              <a:avLst/>
            </a:prstGeom>
            <a:noFill/>
            <a:ln w="76200">
              <a:solidFill>
                <a:srgbClr val="F19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" name="TekstSylinder 8">
            <a:extLst>
              <a:ext uri="{FF2B5EF4-FFF2-40B4-BE49-F238E27FC236}">
                <a16:creationId xmlns:a16="http://schemas.microsoft.com/office/drawing/2014/main" id="{A6AB0003-5575-D5B0-A8BE-962C739D28CC}"/>
              </a:ext>
            </a:extLst>
          </p:cNvPr>
          <p:cNvSpPr txBox="1"/>
          <p:nvPr/>
        </p:nvSpPr>
        <p:spPr>
          <a:xfrm>
            <a:off x="5099537" y="1797653"/>
            <a:ext cx="638907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>
                <a:solidFill>
                  <a:srgbClr val="5C3700"/>
                </a:solidFill>
                <a:latin typeface="Abadi" panose="020B0604020104020204" pitchFamily="34" charset="0"/>
              </a:rPr>
              <a:t>Insektene hjelper blomstene med å lage barn.</a:t>
            </a:r>
          </a:p>
          <a:p>
            <a:r>
              <a:rPr lang="nb-NO" sz="2400" dirty="0">
                <a:solidFill>
                  <a:srgbClr val="5C3700"/>
                </a:solidFill>
                <a:latin typeface="Abadi" panose="020B0604020104020204" pitchFamily="34" charset="0"/>
              </a:rPr>
              <a:t>Barna til blomstene er frøene</a:t>
            </a:r>
          </a:p>
          <a:p>
            <a:endParaRPr lang="nb-NO" sz="2400" dirty="0">
              <a:solidFill>
                <a:srgbClr val="5C3700"/>
              </a:solidFill>
              <a:latin typeface="Abadi" panose="020B0604020104020204" pitchFamily="34" charset="0"/>
            </a:endParaRPr>
          </a:p>
          <a:p>
            <a:r>
              <a:rPr lang="nb-NO" sz="2400" dirty="0">
                <a:solidFill>
                  <a:srgbClr val="5C3700"/>
                </a:solidFill>
                <a:latin typeface="Abadi" panose="020B0604020104020204" pitchFamily="34" charset="0"/>
              </a:rPr>
              <a:t>Derfor lager noen blomster nektar. De belønner insektene for å hjelpe de!</a:t>
            </a:r>
          </a:p>
          <a:p>
            <a:endParaRPr lang="nb-NO" sz="2400" dirty="0">
              <a:solidFill>
                <a:srgbClr val="5C3700"/>
              </a:solidFill>
              <a:latin typeface="Abadi" panose="020B0604020104020204" pitchFamily="34" charset="0"/>
            </a:endParaRPr>
          </a:p>
          <a:p>
            <a:endParaRPr lang="nb-NO" sz="2400" dirty="0">
              <a:solidFill>
                <a:srgbClr val="5C3700"/>
              </a:solidFill>
              <a:latin typeface="Abadi" panose="020B0604020104020204" pitchFamily="34" charset="0"/>
            </a:endParaRPr>
          </a:p>
          <a:p>
            <a:r>
              <a:rPr lang="nb-NO" sz="2400" dirty="0">
                <a:solidFill>
                  <a:srgbClr val="5C3700"/>
                </a:solidFill>
                <a:latin typeface="Abadi" panose="020B0604020104020204" pitchFamily="34" charset="0"/>
              </a:rPr>
              <a:t>Uten blomster finnes det ikke Pollinerende insekter og uten pollinerende insekter er det mange planter som ikke klarer å leve.</a:t>
            </a:r>
          </a:p>
        </p:txBody>
      </p:sp>
    </p:spTree>
    <p:extLst>
      <p:ext uri="{BB962C8B-B14F-4D97-AF65-F5344CB8AC3E}">
        <p14:creationId xmlns:p14="http://schemas.microsoft.com/office/powerpoint/2010/main" val="3168380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3A1D22-069A-AF97-7E85-6DE95F563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F217C81F-9BCA-C1B8-7720-BEB90583F6C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1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t="21701" b="36548"/>
          <a:stretch/>
        </p:blipFill>
        <p:spPr>
          <a:xfrm>
            <a:off x="-63840" y="0"/>
            <a:ext cx="12319680" cy="6858000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2E90106E-AB5B-F2E6-F4D6-EC9C1BBB42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2645" y="539261"/>
            <a:ext cx="4446709" cy="5779477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6353563E-3F81-786A-F353-FED1DE9F6A12}"/>
              </a:ext>
            </a:extLst>
          </p:cNvPr>
          <p:cNvSpPr txBox="1"/>
          <p:nvPr/>
        </p:nvSpPr>
        <p:spPr>
          <a:xfrm>
            <a:off x="5439506" y="2905779"/>
            <a:ext cx="13129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solidFill>
                  <a:srgbClr val="C00000"/>
                </a:solidFill>
                <a:latin typeface="Abadi" panose="020B0604020104020204" pitchFamily="34" charset="0"/>
              </a:rPr>
              <a:t>Side 8</a:t>
            </a:r>
            <a:endParaRPr lang="en-US" sz="2800" dirty="0">
              <a:solidFill>
                <a:srgbClr val="C00000"/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716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056D7-D6C6-1E6E-A83F-3311BAB1A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57727D3B-84D7-DEF6-EECC-69C27A8E76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1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t="21701" b="36548"/>
          <a:stretch/>
        </p:blipFill>
        <p:spPr>
          <a:xfrm>
            <a:off x="-63840" y="0"/>
            <a:ext cx="12319680" cy="6858000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C6733F4D-9148-EB63-0E18-7E12A02AB029}"/>
              </a:ext>
            </a:extLst>
          </p:cNvPr>
          <p:cNvSpPr txBox="1"/>
          <p:nvPr/>
        </p:nvSpPr>
        <p:spPr>
          <a:xfrm>
            <a:off x="2772164" y="658614"/>
            <a:ext cx="71871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6000" dirty="0">
                <a:solidFill>
                  <a:srgbClr val="5C3700"/>
                </a:solidFill>
                <a:latin typeface="Abadi" panose="020B0604020104020204" pitchFamily="34" charset="0"/>
              </a:rPr>
              <a:t>Hva er pollinering?</a:t>
            </a:r>
            <a:endParaRPr lang="en-US" sz="6000" dirty="0">
              <a:solidFill>
                <a:srgbClr val="5C3700"/>
              </a:solidFill>
              <a:latin typeface="Abadi" panose="020B0604020104020204" pitchFamily="34" charset="0"/>
            </a:endParaRPr>
          </a:p>
        </p:txBody>
      </p:sp>
      <p:pic>
        <p:nvPicPr>
          <p:cNvPr id="6" name="Picture 4" descr="A logo with yellow text&#10;&#10;Description automatically generated with medium confidence">
            <a:extLst>
              <a:ext uri="{FF2B5EF4-FFF2-40B4-BE49-F238E27FC236}">
                <a16:creationId xmlns:a16="http://schemas.microsoft.com/office/drawing/2014/main" id="{E9C39136-2A49-6AE8-683B-6D2A8201D2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07919" cy="882750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A18B4745-F190-FAD9-BE10-B287E3C157A0}"/>
              </a:ext>
            </a:extLst>
          </p:cNvPr>
          <p:cNvSpPr txBox="1"/>
          <p:nvPr/>
        </p:nvSpPr>
        <p:spPr>
          <a:xfrm>
            <a:off x="696405" y="3299253"/>
            <a:ext cx="1079918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solidFill>
                  <a:srgbClr val="5C3700"/>
                </a:solidFill>
                <a:latin typeface="Abadi" panose="020B0604020104020204" pitchFamily="34" charset="0"/>
              </a:rPr>
              <a:t>Det som kan flytte pollenkorn er:</a:t>
            </a:r>
          </a:p>
          <a:p>
            <a:pPr marL="457200" indent="-457200">
              <a:buFontTx/>
              <a:buChar char="-"/>
            </a:pPr>
            <a:r>
              <a:rPr lang="nb-NO" sz="2800" dirty="0">
                <a:solidFill>
                  <a:srgbClr val="5C3700"/>
                </a:solidFill>
                <a:latin typeface="Abadi" panose="020B0604020104020204" pitchFamily="34" charset="0"/>
              </a:rPr>
              <a:t>Vind</a:t>
            </a:r>
          </a:p>
          <a:p>
            <a:pPr marL="457200" indent="-457200">
              <a:buFontTx/>
              <a:buChar char="-"/>
            </a:pPr>
            <a:r>
              <a:rPr lang="nb-NO" sz="2800" dirty="0">
                <a:solidFill>
                  <a:srgbClr val="5C3700"/>
                </a:solidFill>
                <a:latin typeface="Abadi" panose="020B0604020104020204" pitchFamily="34" charset="0"/>
              </a:rPr>
              <a:t>Vann</a:t>
            </a:r>
          </a:p>
          <a:p>
            <a:pPr marL="457200" indent="-457200">
              <a:buFontTx/>
              <a:buChar char="-"/>
            </a:pPr>
            <a:r>
              <a:rPr lang="nb-NO" sz="2800" dirty="0">
                <a:solidFill>
                  <a:srgbClr val="5C3700"/>
                </a:solidFill>
                <a:latin typeface="Abadi" panose="020B0604020104020204" pitchFamily="34" charset="0"/>
              </a:rPr>
              <a:t>Pattedyr og fugler</a:t>
            </a:r>
          </a:p>
          <a:p>
            <a:pPr marL="457200" indent="-457200">
              <a:buFontTx/>
              <a:buChar char="-"/>
            </a:pPr>
            <a:r>
              <a:rPr lang="nb-NO" sz="2800" dirty="0">
                <a:solidFill>
                  <a:srgbClr val="5C3700"/>
                </a:solidFill>
                <a:latin typeface="Abadi" panose="020B0604020104020204" pitchFamily="34" charset="0"/>
              </a:rPr>
              <a:t>Insekter</a:t>
            </a:r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74D2C987-8518-75E3-E87F-4A93656CDE13}"/>
              </a:ext>
            </a:extLst>
          </p:cNvPr>
          <p:cNvGrpSpPr/>
          <p:nvPr/>
        </p:nvGrpSpPr>
        <p:grpSpPr>
          <a:xfrm>
            <a:off x="4513822" y="2503094"/>
            <a:ext cx="7678178" cy="3839089"/>
            <a:chOff x="4198838" y="2596879"/>
            <a:chExt cx="7678178" cy="3839089"/>
          </a:xfrm>
        </p:grpSpPr>
        <p:sp>
          <p:nvSpPr>
            <p:cNvPr id="21" name="Frihåndsform: figur 20">
              <a:extLst>
                <a:ext uri="{FF2B5EF4-FFF2-40B4-BE49-F238E27FC236}">
                  <a16:creationId xmlns:a16="http://schemas.microsoft.com/office/drawing/2014/main" id="{ADBAA862-0C31-EDC5-0DAF-364225AD6F2F}"/>
                </a:ext>
              </a:extLst>
            </p:cNvPr>
            <p:cNvSpPr/>
            <p:nvPr/>
          </p:nvSpPr>
          <p:spPr>
            <a:xfrm>
              <a:off x="6687942" y="3573733"/>
              <a:ext cx="3200400" cy="960491"/>
            </a:xfrm>
            <a:custGeom>
              <a:avLst/>
              <a:gdLst>
                <a:gd name="connsiteX0" fmla="*/ 0 w 3200400"/>
                <a:gd name="connsiteY0" fmla="*/ 960491 h 960491"/>
                <a:gd name="connsiteX1" fmla="*/ 820615 w 3200400"/>
                <a:gd name="connsiteY1" fmla="*/ 292275 h 960491"/>
                <a:gd name="connsiteX2" fmla="*/ 1629508 w 3200400"/>
                <a:gd name="connsiteY2" fmla="*/ 10921 h 960491"/>
                <a:gd name="connsiteX3" fmla="*/ 2696308 w 3200400"/>
                <a:gd name="connsiteY3" fmla="*/ 92983 h 960491"/>
                <a:gd name="connsiteX4" fmla="*/ 3200400 w 3200400"/>
                <a:gd name="connsiteY4" fmla="*/ 421229 h 960491"/>
                <a:gd name="connsiteX5" fmla="*/ 3200400 w 3200400"/>
                <a:gd name="connsiteY5" fmla="*/ 421229 h 960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00400" h="960491">
                  <a:moveTo>
                    <a:pt x="0" y="960491"/>
                  </a:moveTo>
                  <a:cubicBezTo>
                    <a:pt x="274515" y="705514"/>
                    <a:pt x="549030" y="450537"/>
                    <a:pt x="820615" y="292275"/>
                  </a:cubicBezTo>
                  <a:cubicBezTo>
                    <a:pt x="1092200" y="134013"/>
                    <a:pt x="1316893" y="44136"/>
                    <a:pt x="1629508" y="10921"/>
                  </a:cubicBezTo>
                  <a:cubicBezTo>
                    <a:pt x="1942123" y="-22294"/>
                    <a:pt x="2434493" y="24598"/>
                    <a:pt x="2696308" y="92983"/>
                  </a:cubicBezTo>
                  <a:cubicBezTo>
                    <a:pt x="2958123" y="161368"/>
                    <a:pt x="3200400" y="421229"/>
                    <a:pt x="3200400" y="421229"/>
                  </a:cubicBezTo>
                  <a:lnTo>
                    <a:pt x="3200400" y="421229"/>
                  </a:lnTo>
                </a:path>
              </a:pathLst>
            </a:custGeom>
            <a:no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" name="Gruppe 1">
              <a:extLst>
                <a:ext uri="{FF2B5EF4-FFF2-40B4-BE49-F238E27FC236}">
                  <a16:creationId xmlns:a16="http://schemas.microsoft.com/office/drawing/2014/main" id="{B55DD903-FF94-AEDB-1A6E-9EB94ADFAD39}"/>
                </a:ext>
              </a:extLst>
            </p:cNvPr>
            <p:cNvGrpSpPr/>
            <p:nvPr/>
          </p:nvGrpSpPr>
          <p:grpSpPr>
            <a:xfrm>
              <a:off x="4198838" y="2596879"/>
              <a:ext cx="7678178" cy="3839089"/>
              <a:chOff x="4198838" y="2596879"/>
              <a:chExt cx="7678178" cy="3839089"/>
            </a:xfrm>
          </p:grpSpPr>
          <p:pic>
            <p:nvPicPr>
              <p:cNvPr id="8" name="Bilde 7">
                <a:extLst>
                  <a:ext uri="{FF2B5EF4-FFF2-40B4-BE49-F238E27FC236}">
                    <a16:creationId xmlns:a16="http://schemas.microsoft.com/office/drawing/2014/main" id="{F8103351-19EF-D54B-C0BF-7D01F89C61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10000" b="97000" l="7800" r="92900">
                            <a14:foregroundMark x1="7800" y1="63400" x2="7800" y2="66600"/>
                            <a14:foregroundMark x1="20000" y1="49600" x2="20000" y2="49600"/>
                            <a14:foregroundMark x1="32500" y1="50600" x2="32500" y2="50600"/>
                            <a14:foregroundMark x1="24300" y1="97000" x2="24300" y2="92800"/>
                            <a14:foregroundMark x1="28800" y1="47000" x2="28800" y2="47000"/>
                            <a14:foregroundMark x1="34600" y1="56400" x2="34600" y2="56400"/>
                            <a14:foregroundMark x1="23300" y1="47400" x2="23300" y2="47400"/>
                            <a14:foregroundMark x1="17300" y1="55200" x2="17300" y2="55200"/>
                            <a14:foregroundMark x1="43300" y1="32800" x2="43300" y2="32800"/>
                            <a14:foregroundMark x1="53200" y1="26200" x2="53200" y2="26200"/>
                            <a14:foregroundMark x1="75300" y1="40200" x2="75300" y2="40200"/>
                            <a14:foregroundMark x1="72300" y1="46600" x2="72300" y2="46600"/>
                            <a14:foregroundMark x1="68600" y1="49800" x2="68600" y2="49800"/>
                            <a14:foregroundMark x1="69200" y1="54000" x2="69200" y2="54000"/>
                            <a14:foregroundMark x1="72000" y1="51200" x2="72000" y2="51200"/>
                            <a14:foregroundMark x1="69100" y1="53000" x2="69100" y2="53000"/>
                            <a14:foregroundMark x1="69400" y1="56200" x2="69400" y2="56200"/>
                            <a14:foregroundMark x1="81500" y1="51000" x2="81500" y2="51000"/>
                            <a14:foregroundMark x1="92900" y1="70400" x2="92900" y2="7040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198838" y="2596879"/>
                <a:ext cx="7678178" cy="3839089"/>
              </a:xfrm>
              <a:prstGeom prst="rect">
                <a:avLst/>
              </a:prstGeom>
            </p:spPr>
          </p:pic>
          <mc:AlternateContent xmlns:mc="http://schemas.openxmlformats.org/markup-compatibility/2006" xmlns:p14="http://schemas.microsoft.com/office/powerpoint/2010/main">
            <mc:Choice Requires="p14">
              <p:contentPart p14:bwMode="auto" r:id="rId8">
                <p14:nvContentPartPr>
                  <p14:cNvPr id="9" name="Håndskrift 8">
                    <a:extLst>
                      <a:ext uri="{FF2B5EF4-FFF2-40B4-BE49-F238E27FC236}">
                        <a16:creationId xmlns:a16="http://schemas.microsoft.com/office/drawing/2014/main" id="{3E082511-5582-BEC4-E10E-8811377A426A}"/>
                      </a:ext>
                    </a:extLst>
                  </p14:cNvPr>
                  <p14:cNvContentPartPr/>
                  <p14:nvPr/>
                </p14:nvContentPartPr>
                <p14:xfrm>
                  <a:off x="7502622" y="3856357"/>
                  <a:ext cx="360" cy="360"/>
                </p14:xfrm>
              </p:contentPart>
            </mc:Choice>
            <mc:Fallback xmlns="">
              <p:pic>
                <p:nvPicPr>
                  <p:cNvPr id="9" name="Håndskrift 8">
                    <a:extLst>
                      <a:ext uri="{FF2B5EF4-FFF2-40B4-BE49-F238E27FC236}">
                        <a16:creationId xmlns:a16="http://schemas.microsoft.com/office/drawing/2014/main" id="{3E082511-5582-BEC4-E10E-8811377A426A}"/>
                      </a:ext>
                    </a:extLst>
                  </p:cNvPr>
                  <p:cNvPicPr/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7439622" y="3793357"/>
                    <a:ext cx="126000" cy="126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">
                <p14:nvContentPartPr>
                  <p14:cNvPr id="10" name="Håndskrift 9">
                    <a:extLst>
                      <a:ext uri="{FF2B5EF4-FFF2-40B4-BE49-F238E27FC236}">
                        <a16:creationId xmlns:a16="http://schemas.microsoft.com/office/drawing/2014/main" id="{43647E57-97A4-1113-4F21-CB4012404362}"/>
                      </a:ext>
                    </a:extLst>
                  </p14:cNvPr>
                  <p14:cNvContentPartPr/>
                  <p14:nvPr/>
                </p14:nvContentPartPr>
                <p14:xfrm>
                  <a:off x="8288142" y="3598597"/>
                  <a:ext cx="360" cy="360"/>
                </p14:xfrm>
              </p:contentPart>
            </mc:Choice>
            <mc:Fallback xmlns="">
              <p:pic>
                <p:nvPicPr>
                  <p:cNvPr id="10" name="Håndskrift 9">
                    <a:extLst>
                      <a:ext uri="{FF2B5EF4-FFF2-40B4-BE49-F238E27FC236}">
                        <a16:creationId xmlns:a16="http://schemas.microsoft.com/office/drawing/2014/main" id="{43647E57-97A4-1113-4F21-CB4012404362}"/>
                      </a:ext>
                    </a:extLst>
                  </p:cNvPr>
                  <p:cNvPicPr/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8225142" y="3535597"/>
                    <a:ext cx="126000" cy="126000"/>
                  </a:xfrm>
                  <a:prstGeom prst="rect">
                    <a:avLst/>
                  </a:prstGeom>
                </p:spPr>
              </p:pic>
            </mc:Fallback>
          </mc:AlternateContent>
        </p:grpSp>
        <p:sp>
          <p:nvSpPr>
            <p:cNvPr id="22" name="TekstSylinder 21">
              <a:extLst>
                <a:ext uri="{FF2B5EF4-FFF2-40B4-BE49-F238E27FC236}">
                  <a16:creationId xmlns:a16="http://schemas.microsoft.com/office/drawing/2014/main" id="{4590EBE4-A08B-F2DD-096A-E47117F3EBB6}"/>
                </a:ext>
              </a:extLst>
            </p:cNvPr>
            <p:cNvSpPr txBox="1"/>
            <p:nvPr/>
          </p:nvSpPr>
          <p:spPr>
            <a:xfrm rot="18530598">
              <a:off x="9635588" y="3639793"/>
              <a:ext cx="718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>
                  <a:latin typeface="Abadi" panose="020B0604020104020204" pitchFamily="34" charset="0"/>
                </a:rPr>
                <a:t>V</a:t>
              </a:r>
              <a:endParaRPr lang="en-US" dirty="0">
                <a:latin typeface="Abadi" panose="020B0604020104020204" pitchFamily="34" charset="0"/>
              </a:endParaRPr>
            </a:p>
          </p:txBody>
        </p:sp>
      </p:grp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21873BD-315B-049F-F4D7-23E8041B5316}"/>
              </a:ext>
            </a:extLst>
          </p:cNvPr>
          <p:cNvSpPr txBox="1"/>
          <p:nvPr/>
        </p:nvSpPr>
        <p:spPr>
          <a:xfrm>
            <a:off x="793920" y="2123147"/>
            <a:ext cx="112424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solidFill>
                  <a:srgbClr val="5C3700"/>
                </a:solidFill>
                <a:latin typeface="Abadi" panose="020B0604020104020204" pitchFamily="34" charset="0"/>
              </a:rPr>
              <a:t>Pollinering betyr at et pollenkorn flyttes fra en blomst til en annen.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31279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39B1CA62-C55C-304B-9802-02F9D8AF32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1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t="21701" b="36548"/>
          <a:stretch/>
        </p:blipFill>
        <p:spPr>
          <a:xfrm>
            <a:off x="-63840" y="0"/>
            <a:ext cx="12319680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DF0656DE-837D-62AC-DD2F-485EA2292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45810"/>
            <a:ext cx="5120561" cy="1325563"/>
          </a:xfrm>
        </p:spPr>
        <p:txBody>
          <a:bodyPr>
            <a:normAutofit fontScale="90000"/>
          </a:bodyPr>
          <a:lstStyle/>
          <a:p>
            <a:r>
              <a:rPr lang="nb-NO" sz="3400" dirty="0">
                <a:solidFill>
                  <a:srgbClr val="5C3700"/>
                </a:solidFill>
                <a:latin typeface="Abadi" panose="020B0604020104020204" pitchFamily="34" charset="0"/>
              </a:rPr>
              <a:t>Hvilke måter er det planter kan spre pollen på?</a:t>
            </a:r>
          </a:p>
        </p:txBody>
      </p:sp>
      <p:pic>
        <p:nvPicPr>
          <p:cNvPr id="9" name="Bilde 8" descr="Et bilde som inneholder blomster, plante&#10;&#10;Automatisk generert beskrivelse">
            <a:extLst>
              <a:ext uri="{FF2B5EF4-FFF2-40B4-BE49-F238E27FC236}">
                <a16:creationId xmlns:a16="http://schemas.microsoft.com/office/drawing/2014/main" id="{CD6CCEE4-1665-02A5-4D3D-50BF986BF7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0" r="6485" b="-4"/>
          <a:stretch/>
        </p:blipFill>
        <p:spPr>
          <a:xfrm>
            <a:off x="8647216" y="0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2050" name="Picture 2" descr="rakle – Store norske leksikon">
            <a:extLst>
              <a:ext uri="{FF2B5EF4-FFF2-40B4-BE49-F238E27FC236}">
                <a16:creationId xmlns:a16="http://schemas.microsoft.com/office/drawing/2014/main" id="{8EFCC7CB-46CE-EC6A-4630-560D8E80F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4" y="3429000"/>
            <a:ext cx="5623805" cy="3163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jørketre">
            <a:extLst>
              <a:ext uri="{FF2B5EF4-FFF2-40B4-BE49-F238E27FC236}">
                <a16:creationId xmlns:a16="http://schemas.microsoft.com/office/drawing/2014/main" id="{8574778B-46F9-4D86-3AC1-042A2335E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924" y="173823"/>
            <a:ext cx="4881196" cy="6508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Gress Blomst Eng - Gratis foto på Pixabay - Pixabay">
            <a:extLst>
              <a:ext uri="{FF2B5EF4-FFF2-40B4-BE49-F238E27FC236}">
                <a16:creationId xmlns:a16="http://schemas.microsoft.com/office/drawing/2014/main" id="{39BE901B-131E-C753-102F-2E6B2CCA2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29" y="173823"/>
            <a:ext cx="4748851" cy="316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Bilde 6" descr="Et bilde som inneholder tekst, Grafikk, sketch, design&#10;&#10;Automatisk generert beskrivelse">
            <a:extLst>
              <a:ext uri="{FF2B5EF4-FFF2-40B4-BE49-F238E27FC236}">
                <a16:creationId xmlns:a16="http://schemas.microsoft.com/office/drawing/2014/main" id="{C334690F-7704-BAD7-A56A-AB91F352E47F}"/>
              </a:ext>
            </a:extLst>
          </p:cNvPr>
          <p:cNvPicPr>
            <a:picLocks noChangeAspect="1"/>
          </p:cNvPicPr>
          <p:nvPr/>
        </p:nvPicPr>
        <p:blipFill>
          <a:blip r:embed="rId9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276" y="905628"/>
            <a:ext cx="7959991" cy="5629856"/>
          </a:xfrm>
          <a:prstGeom prst="rect">
            <a:avLst/>
          </a:prstGeom>
        </p:spPr>
      </p:pic>
      <p:pic>
        <p:nvPicPr>
          <p:cNvPr id="10" name="Bilde 9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4614EB8F-7B6C-1732-5268-E6A228E1395F}"/>
              </a:ext>
            </a:extLst>
          </p:cNvPr>
          <p:cNvPicPr>
            <a:picLocks noChangeAspect="1"/>
          </p:cNvPicPr>
          <p:nvPr/>
        </p:nvPicPr>
        <p:blipFill>
          <a:blip r:embed="rId10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956" y="2061205"/>
            <a:ext cx="2678450" cy="1893408"/>
          </a:xfrm>
          <a:prstGeom prst="rect">
            <a:avLst/>
          </a:prstGeom>
        </p:spPr>
      </p:pic>
      <p:pic>
        <p:nvPicPr>
          <p:cNvPr id="12" name="Bilde 11">
            <a:extLst>
              <a:ext uri="{FF2B5EF4-FFF2-40B4-BE49-F238E27FC236}">
                <a16:creationId xmlns:a16="http://schemas.microsoft.com/office/drawing/2014/main" id="{FE5E5EFF-F0CD-AB7A-DC37-6D50782CCD7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20185" y="-1046"/>
            <a:ext cx="10312782" cy="6858000"/>
          </a:xfrm>
          <a:prstGeom prst="rect">
            <a:avLst/>
          </a:prstGeom>
        </p:spPr>
      </p:pic>
      <p:pic>
        <p:nvPicPr>
          <p:cNvPr id="14" name="Bilde 13" descr="Et bilde som inneholder sort, mørke, monokrom, sort og hvit&#10;&#10;Automatisk generert beskrivelse">
            <a:extLst>
              <a:ext uri="{FF2B5EF4-FFF2-40B4-BE49-F238E27FC236}">
                <a16:creationId xmlns:a16="http://schemas.microsoft.com/office/drawing/2014/main" id="{E5A260E6-B542-482F-C54B-9249D1491C7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018" y="366521"/>
            <a:ext cx="8657052" cy="6122865"/>
          </a:xfrm>
          <a:prstGeom prst="rect">
            <a:avLst/>
          </a:prstGeom>
        </p:spPr>
      </p:pic>
      <p:pic>
        <p:nvPicPr>
          <p:cNvPr id="18" name="Bilde 17" descr="Et bilde som inneholder sort, skjermbilde, mørke, sort og hvit&#10;&#10;Automatisk generert beskrivelse">
            <a:extLst>
              <a:ext uri="{FF2B5EF4-FFF2-40B4-BE49-F238E27FC236}">
                <a16:creationId xmlns:a16="http://schemas.microsoft.com/office/drawing/2014/main" id="{4B1C3946-BDC9-9ED5-7F02-73F7F051C89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249" y="759027"/>
            <a:ext cx="4202181" cy="2970540"/>
          </a:xfrm>
          <a:prstGeom prst="rect">
            <a:avLst/>
          </a:prstGeom>
        </p:spPr>
      </p:pic>
      <p:pic>
        <p:nvPicPr>
          <p:cNvPr id="2060" name="Picture 12" descr="RØDKLØVER">
            <a:extLst>
              <a:ext uri="{FF2B5EF4-FFF2-40B4-BE49-F238E27FC236}">
                <a16:creationId xmlns:a16="http://schemas.microsoft.com/office/drawing/2014/main" id="{31E9974C-E700-9610-1F30-AE9998666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113" y="0"/>
            <a:ext cx="63261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Bilde 26" descr="Et bilde som inneholder tegnefilm, kreativitet, kunst&#10;&#10;Automatisk generert beskrivelse med middels konfidens">
            <a:extLst>
              <a:ext uri="{FF2B5EF4-FFF2-40B4-BE49-F238E27FC236}">
                <a16:creationId xmlns:a16="http://schemas.microsoft.com/office/drawing/2014/main" id="{6635D8E4-E270-2E0D-52C5-3EE8A07A5AF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513" y="1699320"/>
            <a:ext cx="4848225" cy="3429000"/>
          </a:xfrm>
          <a:prstGeom prst="rect">
            <a:avLst/>
          </a:prstGeom>
        </p:spPr>
      </p:pic>
      <p:pic>
        <p:nvPicPr>
          <p:cNvPr id="33" name="Bilde 32" descr="Et bilde som inneholder clip art, tegnefilm, kreativitet, kunst&#10;&#10;Automatisk generert beskrivelse">
            <a:extLst>
              <a:ext uri="{FF2B5EF4-FFF2-40B4-BE49-F238E27FC236}">
                <a16:creationId xmlns:a16="http://schemas.microsoft.com/office/drawing/2014/main" id="{AEF90E45-5486-BB0F-A7CB-A59C2C93C65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883" y="4710616"/>
            <a:ext cx="2024660" cy="1431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256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205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205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205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48148E-6 L 0.01263 0.09444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" y="4722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48148E-6 L -0.60586 -0.0467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299" y="-2338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4.44444E-6 L 0.03438 -0.16227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9" y="-8125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35000" y="35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1.48148E-6 L 0.06458 -0.1270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29" y="-6366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9" dur="2000" fill="hold"/>
                                        <p:tgtEl>
                                          <p:spTgt spid="206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0 L 2.08333E-7 0.25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7525B476-56C3-8045-8B54-1CBA4D1159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1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t="21701" b="36548"/>
          <a:stretch/>
        </p:blipFill>
        <p:spPr>
          <a:xfrm>
            <a:off x="-63840" y="0"/>
            <a:ext cx="12319680" cy="6858000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1ADF7ECE-DE4B-D025-AA34-D30AA9E2787D}"/>
              </a:ext>
            </a:extLst>
          </p:cNvPr>
          <p:cNvSpPr txBox="1"/>
          <p:nvPr/>
        </p:nvSpPr>
        <p:spPr>
          <a:xfrm>
            <a:off x="5442224" y="461838"/>
            <a:ext cx="51240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>
                <a:solidFill>
                  <a:srgbClr val="5C3700"/>
                </a:solidFill>
                <a:latin typeface="Abadi" panose="020B0604020104020204" pitchFamily="34" charset="0"/>
              </a:rPr>
              <a:t>Hvorfor er insekter glade i blomster? </a:t>
            </a:r>
          </a:p>
          <a:p>
            <a:endParaRPr lang="nb-NO" sz="2400" dirty="0">
              <a:solidFill>
                <a:srgbClr val="5C3700"/>
              </a:solidFill>
              <a:latin typeface="Abadi" panose="020B0604020104020204" pitchFamily="34" charset="0"/>
            </a:endParaRPr>
          </a:p>
          <a:p>
            <a:r>
              <a:rPr lang="nb-NO" sz="2400" dirty="0">
                <a:solidFill>
                  <a:srgbClr val="5C3700"/>
                </a:solidFill>
                <a:latin typeface="Abadi" panose="020B0604020104020204" pitchFamily="34" charset="0"/>
              </a:rPr>
              <a:t>Og hvorfor er blomstene glade i insekter?</a:t>
            </a:r>
            <a:endParaRPr lang="en-US" sz="2400" dirty="0">
              <a:solidFill>
                <a:srgbClr val="5C3700"/>
              </a:solidFill>
              <a:latin typeface="Abadi" panose="020B0604020104020204" pitchFamily="34" charset="0"/>
            </a:endParaRP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A68083A4-35FB-E4CB-41C4-BF282BFA9E1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81" b="24419"/>
          <a:stretch/>
        </p:blipFill>
        <p:spPr>
          <a:xfrm>
            <a:off x="-1331065" y="1071908"/>
            <a:ext cx="4714184" cy="4714184"/>
          </a:xfrm>
          <a:prstGeom prst="ellipse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A50FC21D-80D2-D16B-8970-9FF90B8F891A}"/>
              </a:ext>
            </a:extLst>
          </p:cNvPr>
          <p:cNvSpPr/>
          <p:nvPr/>
        </p:nvSpPr>
        <p:spPr>
          <a:xfrm>
            <a:off x="-1336623" y="1071908"/>
            <a:ext cx="4714184" cy="4714184"/>
          </a:xfrm>
          <a:prstGeom prst="ellipse">
            <a:avLst/>
          </a:prstGeom>
          <a:noFill/>
          <a:ln w="76200">
            <a:solidFill>
              <a:srgbClr val="F19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Bumblebee covered in pollen">
            <a:extLst>
              <a:ext uri="{FF2B5EF4-FFF2-40B4-BE49-F238E27FC236}">
                <a16:creationId xmlns:a16="http://schemas.microsoft.com/office/drawing/2014/main" id="{C732953B-6A5E-CC26-B02A-1049E52571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7" r="15601" b="14283"/>
          <a:stretch/>
        </p:blipFill>
        <p:spPr bwMode="auto">
          <a:xfrm>
            <a:off x="3802200" y="3455198"/>
            <a:ext cx="4366106" cy="284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he confusingly enormous hummingbird hawk-moth that looks set to become a  regular fixture in British gardens - Country Life">
            <a:extLst>
              <a:ext uri="{FF2B5EF4-FFF2-40B4-BE49-F238E27FC236}">
                <a16:creationId xmlns:a16="http://schemas.microsoft.com/office/drawing/2014/main" id="{02B64956-1A2E-ED83-905A-75135CEE04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083" y="2031498"/>
            <a:ext cx="4532195" cy="284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154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258B1862-EA61-46BC-1461-95E8210B89E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1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t="21701" b="36548"/>
          <a:stretch/>
        </p:blipFill>
        <p:spPr>
          <a:xfrm>
            <a:off x="-63840" y="0"/>
            <a:ext cx="12319680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99C09B47-662B-A5DF-08A4-40AF70A84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AA2F63C-33A0-9079-00BA-A2B324D54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20230902_123242">
            <a:hlinkClick r:id="" action="ppaction://media"/>
            <a:extLst>
              <a:ext uri="{FF2B5EF4-FFF2-40B4-BE49-F238E27FC236}">
                <a16:creationId xmlns:a16="http://schemas.microsoft.com/office/drawing/2014/main" id="{9CC20F0D-FE4C-9F4A-B92C-69D2768A1E5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4522" y="583671"/>
            <a:ext cx="10042956" cy="569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62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258B1862-EA61-46BC-1461-95E8210B89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1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t="21701" b="36548"/>
          <a:stretch/>
        </p:blipFill>
        <p:spPr>
          <a:xfrm>
            <a:off x="-63840" y="0"/>
            <a:ext cx="12319680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99C09B47-662B-A5DF-08A4-40AF70A84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AA2F63C-33A0-9079-00BA-A2B324D54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Red Mason Bee (Osmia rufa)-life cycle part (1) | nurturing nature">
            <a:extLst>
              <a:ext uri="{FF2B5EF4-FFF2-40B4-BE49-F238E27FC236}">
                <a16:creationId xmlns:a16="http://schemas.microsoft.com/office/drawing/2014/main" id="{E83C9421-9B6D-67BF-BB74-9A156012B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871" y="991821"/>
            <a:ext cx="9163791" cy="487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Rett pilkobling 6">
            <a:extLst>
              <a:ext uri="{FF2B5EF4-FFF2-40B4-BE49-F238E27FC236}">
                <a16:creationId xmlns:a16="http://schemas.microsoft.com/office/drawing/2014/main" id="{9E9527C5-32F0-86AF-2C91-2F2754938C69}"/>
              </a:ext>
            </a:extLst>
          </p:cNvPr>
          <p:cNvCxnSpPr>
            <a:cxnSpLocks/>
          </p:cNvCxnSpPr>
          <p:nvPr/>
        </p:nvCxnSpPr>
        <p:spPr>
          <a:xfrm flipH="1" flipV="1">
            <a:off x="7315200" y="2133600"/>
            <a:ext cx="539262" cy="94956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Sylinder 8">
            <a:extLst>
              <a:ext uri="{FF2B5EF4-FFF2-40B4-BE49-F238E27FC236}">
                <a16:creationId xmlns:a16="http://schemas.microsoft.com/office/drawing/2014/main" id="{42ABB745-509F-2037-85AE-5F5A47692E80}"/>
              </a:ext>
            </a:extLst>
          </p:cNvPr>
          <p:cNvSpPr txBox="1"/>
          <p:nvPr/>
        </p:nvSpPr>
        <p:spPr>
          <a:xfrm>
            <a:off x="7584831" y="3064286"/>
            <a:ext cx="1477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latin typeface="Abadi" panose="020B0604020104020204" pitchFamily="34" charset="0"/>
              </a:rPr>
              <a:t>Egg</a:t>
            </a:r>
            <a:endParaRPr lang="en-US" sz="2800" dirty="0">
              <a:latin typeface="Abadi" panose="020B0604020104020204" pitchFamily="34" charset="0"/>
            </a:endParaRPr>
          </a:p>
        </p:txBody>
      </p:sp>
      <p:cxnSp>
        <p:nvCxnSpPr>
          <p:cNvPr id="10" name="Rett pilkobling 9">
            <a:extLst>
              <a:ext uri="{FF2B5EF4-FFF2-40B4-BE49-F238E27FC236}">
                <a16:creationId xmlns:a16="http://schemas.microsoft.com/office/drawing/2014/main" id="{E621F8B9-9E25-27AE-4031-2C29D77C054D}"/>
              </a:ext>
            </a:extLst>
          </p:cNvPr>
          <p:cNvCxnSpPr>
            <a:cxnSpLocks/>
          </p:cNvCxnSpPr>
          <p:nvPr/>
        </p:nvCxnSpPr>
        <p:spPr>
          <a:xfrm flipV="1">
            <a:off x="4876801" y="1811215"/>
            <a:ext cx="269630" cy="109610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4C84ECA4-D8AC-974F-08C0-BE3FCF684B70}"/>
              </a:ext>
            </a:extLst>
          </p:cNvPr>
          <p:cNvSpPr txBox="1"/>
          <p:nvPr/>
        </p:nvSpPr>
        <p:spPr>
          <a:xfrm>
            <a:off x="4366018" y="2826217"/>
            <a:ext cx="16700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latin typeface="Abadi" panose="020B0604020104020204" pitchFamily="34" charset="0"/>
              </a:rPr>
              <a:t>Matpakke</a:t>
            </a:r>
          </a:p>
          <a:p>
            <a:r>
              <a:rPr lang="nb-NO" sz="2800" dirty="0">
                <a:latin typeface="Abadi" panose="020B0604020104020204" pitchFamily="34" charset="0"/>
              </a:rPr>
              <a:t>(Pollen)</a:t>
            </a:r>
            <a:endParaRPr lang="en-US" sz="2800" dirty="0">
              <a:latin typeface="Abadi" panose="020B0604020104020204" pitchFamily="34" charset="0"/>
            </a:endParaRPr>
          </a:p>
        </p:txBody>
      </p:sp>
      <p:cxnSp>
        <p:nvCxnSpPr>
          <p:cNvPr id="13" name="Rett pilkobling 12">
            <a:extLst>
              <a:ext uri="{FF2B5EF4-FFF2-40B4-BE49-F238E27FC236}">
                <a16:creationId xmlns:a16="http://schemas.microsoft.com/office/drawing/2014/main" id="{B6B25AA1-4225-61CA-8D2D-C9E11A94D2AC}"/>
              </a:ext>
            </a:extLst>
          </p:cNvPr>
          <p:cNvCxnSpPr>
            <a:cxnSpLocks/>
          </p:cNvCxnSpPr>
          <p:nvPr/>
        </p:nvCxnSpPr>
        <p:spPr>
          <a:xfrm flipH="1">
            <a:off x="6352227" y="4419600"/>
            <a:ext cx="224419" cy="92783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9066DB09-8EFD-812B-C4E6-E8DEC642D40D}"/>
              </a:ext>
            </a:extLst>
          </p:cNvPr>
          <p:cNvSpPr txBox="1"/>
          <p:nvPr/>
        </p:nvSpPr>
        <p:spPr>
          <a:xfrm>
            <a:off x="6275173" y="3900854"/>
            <a:ext cx="1477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latin typeface="Abadi" panose="020B0604020104020204" pitchFamily="34" charset="0"/>
              </a:rPr>
              <a:t>Larve</a:t>
            </a:r>
            <a:endParaRPr lang="en-US" sz="2800" dirty="0">
              <a:latin typeface="Abadi" panose="020B0604020104020204" pitchFamily="34" charset="0"/>
            </a:endParaRPr>
          </a:p>
        </p:txBody>
      </p:sp>
      <p:cxnSp>
        <p:nvCxnSpPr>
          <p:cNvPr id="5" name="Rett pilkobling 4">
            <a:extLst>
              <a:ext uri="{FF2B5EF4-FFF2-40B4-BE49-F238E27FC236}">
                <a16:creationId xmlns:a16="http://schemas.microsoft.com/office/drawing/2014/main" id="{887FFF9B-B2A8-8A6D-E4B8-DC2200F0606E}"/>
              </a:ext>
            </a:extLst>
          </p:cNvPr>
          <p:cNvCxnSpPr>
            <a:cxnSpLocks/>
          </p:cNvCxnSpPr>
          <p:nvPr/>
        </p:nvCxnSpPr>
        <p:spPr>
          <a:xfrm flipV="1">
            <a:off x="2999772" y="1825625"/>
            <a:ext cx="269630" cy="109610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Sylinder 5">
            <a:extLst>
              <a:ext uri="{FF2B5EF4-FFF2-40B4-BE49-F238E27FC236}">
                <a16:creationId xmlns:a16="http://schemas.microsoft.com/office/drawing/2014/main" id="{C6F3AFD8-4708-47F0-0E1F-7AEE8C4EA335}"/>
              </a:ext>
            </a:extLst>
          </p:cNvPr>
          <p:cNvSpPr txBox="1"/>
          <p:nvPr/>
        </p:nvSpPr>
        <p:spPr>
          <a:xfrm>
            <a:off x="2304757" y="2826217"/>
            <a:ext cx="16700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latin typeface="Abadi" panose="020B0604020104020204" pitchFamily="34" charset="0"/>
              </a:rPr>
              <a:t>Murvegg som bia har laget</a:t>
            </a:r>
            <a:endParaRPr lang="en-US" sz="2800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599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DC66B-2F8D-70BD-B7A7-E4703102E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006FDADD-045C-5ACD-AFC4-7EA476EB42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1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t="21701" b="36548"/>
          <a:stretch/>
        </p:blipFill>
        <p:spPr>
          <a:xfrm>
            <a:off x="-63840" y="0"/>
            <a:ext cx="12319680" cy="6858000"/>
          </a:xfrm>
          <a:prstGeom prst="rect">
            <a:avLst/>
          </a:prstGeom>
        </p:spPr>
      </p:pic>
      <p:pic>
        <p:nvPicPr>
          <p:cNvPr id="2" name="Media på Internett 1" title="Humleåret LHS">
            <a:hlinkClick r:id="" action="ppaction://media"/>
            <a:extLst>
              <a:ext uri="{FF2B5EF4-FFF2-40B4-BE49-F238E27FC236}">
                <a16:creationId xmlns:a16="http://schemas.microsoft.com/office/drawing/2014/main" id="{D143E696-349C-CD18-38FE-5C3572A26F9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26988" y="0"/>
            <a:ext cx="12138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402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3A1D22-069A-AF97-7E85-6DE95F563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F217C81F-9BCA-C1B8-7720-BEB90583F6C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1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t="21701" b="36548"/>
          <a:stretch/>
        </p:blipFill>
        <p:spPr>
          <a:xfrm>
            <a:off x="-63840" y="0"/>
            <a:ext cx="12319680" cy="6858000"/>
          </a:xfrm>
          <a:prstGeom prst="rect">
            <a:avLst/>
          </a:prstGeom>
        </p:spPr>
      </p:pic>
      <p:pic>
        <p:nvPicPr>
          <p:cNvPr id="2" name="TEST 307">
            <a:hlinkClick r:id="" action="ppaction://media"/>
            <a:extLst>
              <a:ext uri="{FF2B5EF4-FFF2-40B4-BE49-F238E27FC236}">
                <a16:creationId xmlns:a16="http://schemas.microsoft.com/office/drawing/2014/main" id="{B14F6BF1-A3C7-4D6F-9A32-14D24783E31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82783" y="1581956"/>
            <a:ext cx="8464122" cy="4761068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E7977A0C-5E5E-25A1-264D-914C060A23D7}"/>
              </a:ext>
            </a:extLst>
          </p:cNvPr>
          <p:cNvSpPr txBox="1"/>
          <p:nvPr/>
        </p:nvSpPr>
        <p:spPr>
          <a:xfrm>
            <a:off x="3698156" y="436470"/>
            <a:ext cx="5124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>
                <a:solidFill>
                  <a:srgbClr val="5C3700"/>
                </a:solidFill>
                <a:latin typeface="Abadi" panose="020B0604020104020204" pitchFamily="34" charset="0"/>
              </a:rPr>
              <a:t>BUZZ! (vibrasjonspollinering)</a:t>
            </a:r>
            <a:endParaRPr lang="en-US" sz="2400" dirty="0">
              <a:solidFill>
                <a:srgbClr val="5C3700"/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946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10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47FE7-8F34-9D46-3A00-473E59E3D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31E767E6-B8CD-D107-1F59-54369DB0CA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t="21701" b="36548"/>
          <a:stretch/>
        </p:blipFill>
        <p:spPr>
          <a:xfrm>
            <a:off x="-63840" y="0"/>
            <a:ext cx="12319680" cy="6858000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D70B4093-9B7F-1100-EAD6-B71F2B594ACB}"/>
              </a:ext>
            </a:extLst>
          </p:cNvPr>
          <p:cNvSpPr txBox="1"/>
          <p:nvPr/>
        </p:nvSpPr>
        <p:spPr>
          <a:xfrm>
            <a:off x="5099537" y="265166"/>
            <a:ext cx="5124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>
                <a:solidFill>
                  <a:srgbClr val="5C3700"/>
                </a:solidFill>
                <a:latin typeface="Abadi" panose="020B0604020104020204" pitchFamily="34" charset="0"/>
              </a:rPr>
              <a:t>Hvorfor er insekter glade i blomster?</a:t>
            </a:r>
            <a:endParaRPr lang="en-US" sz="2400" dirty="0">
              <a:solidFill>
                <a:srgbClr val="5C3700"/>
              </a:solidFill>
              <a:latin typeface="Abadi" panose="020B0604020104020204" pitchFamily="34" charset="0"/>
            </a:endParaRP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E56FA0E0-E3DF-DE69-45BB-28270DBA39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81" b="24419"/>
          <a:stretch/>
        </p:blipFill>
        <p:spPr>
          <a:xfrm>
            <a:off x="-961485" y="1246668"/>
            <a:ext cx="4714184" cy="4714184"/>
          </a:xfrm>
          <a:prstGeom prst="ellipse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EECECBF-C0DE-E3B1-1AFA-A7544C8AA58C}"/>
              </a:ext>
            </a:extLst>
          </p:cNvPr>
          <p:cNvSpPr/>
          <p:nvPr/>
        </p:nvSpPr>
        <p:spPr>
          <a:xfrm>
            <a:off x="-961485" y="1246668"/>
            <a:ext cx="4714184" cy="4714184"/>
          </a:xfrm>
          <a:prstGeom prst="ellipse">
            <a:avLst/>
          </a:prstGeom>
          <a:noFill/>
          <a:ln w="76200">
            <a:solidFill>
              <a:srgbClr val="F19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D01A617A-7499-CDAD-CB57-7F380515E5A1}"/>
              </a:ext>
            </a:extLst>
          </p:cNvPr>
          <p:cNvGrpSpPr/>
          <p:nvPr/>
        </p:nvGrpSpPr>
        <p:grpSpPr>
          <a:xfrm>
            <a:off x="-1120619" y="1134161"/>
            <a:ext cx="4815924" cy="4815924"/>
            <a:chOff x="-960364" y="1162441"/>
            <a:chExt cx="4815924" cy="4815924"/>
          </a:xfrm>
        </p:grpSpPr>
        <p:pic>
          <p:nvPicPr>
            <p:cNvPr id="5" name="Picture 2" descr="Free Bee on a Yellow Flower Stock Photo">
              <a:extLst>
                <a:ext uri="{FF2B5EF4-FFF2-40B4-BE49-F238E27FC236}">
                  <a16:creationId xmlns:a16="http://schemas.microsoft.com/office/drawing/2014/main" id="{DE2D8A99-494B-845C-BD68-1060D47BE32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667" b="16667"/>
            <a:stretch/>
          </p:blipFill>
          <p:spPr bwMode="auto">
            <a:xfrm>
              <a:off x="-960364" y="1162441"/>
              <a:ext cx="4815923" cy="4815923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7CA1A3A9-3BA2-AC14-F42A-D851283283CD}"/>
                </a:ext>
              </a:extLst>
            </p:cNvPr>
            <p:cNvSpPr/>
            <p:nvPr/>
          </p:nvSpPr>
          <p:spPr>
            <a:xfrm>
              <a:off x="-960363" y="1162442"/>
              <a:ext cx="4815923" cy="4815923"/>
            </a:xfrm>
            <a:prstGeom prst="ellipse">
              <a:avLst/>
            </a:prstGeom>
            <a:noFill/>
            <a:ln w="76200">
              <a:solidFill>
                <a:srgbClr val="F19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" name="TekstSylinder 8">
            <a:extLst>
              <a:ext uri="{FF2B5EF4-FFF2-40B4-BE49-F238E27FC236}">
                <a16:creationId xmlns:a16="http://schemas.microsoft.com/office/drawing/2014/main" id="{A6AB0003-5575-D5B0-A8BE-962C739D28CC}"/>
              </a:ext>
            </a:extLst>
          </p:cNvPr>
          <p:cNvSpPr txBox="1"/>
          <p:nvPr/>
        </p:nvSpPr>
        <p:spPr>
          <a:xfrm>
            <a:off x="5099537" y="991997"/>
            <a:ext cx="638907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>
                <a:solidFill>
                  <a:srgbClr val="5C3700"/>
                </a:solidFill>
                <a:latin typeface="Abadi" panose="020B0604020104020204" pitchFamily="34" charset="0"/>
              </a:rPr>
              <a:t>Insekter elsker blomster fordi blomstene lager all maten en </a:t>
            </a:r>
            <a:r>
              <a:rPr lang="nb-NO" sz="2400" dirty="0" err="1">
                <a:solidFill>
                  <a:srgbClr val="5C3700"/>
                </a:solidFill>
                <a:latin typeface="Abadi" panose="020B0604020104020204" pitchFamily="34" charset="0"/>
              </a:rPr>
              <a:t>pollinator</a:t>
            </a:r>
            <a:r>
              <a:rPr lang="nb-NO" sz="2400" dirty="0">
                <a:solidFill>
                  <a:srgbClr val="5C3700"/>
                </a:solidFill>
                <a:latin typeface="Abadi" panose="020B0604020104020204" pitchFamily="34" charset="0"/>
              </a:rPr>
              <a:t> trenger!</a:t>
            </a:r>
          </a:p>
          <a:p>
            <a:pPr marL="342900" indent="-342900">
              <a:buFontTx/>
              <a:buChar char="-"/>
            </a:pPr>
            <a:r>
              <a:rPr lang="nb-NO" sz="2400" dirty="0">
                <a:solidFill>
                  <a:srgbClr val="5C3700"/>
                </a:solidFill>
                <a:latin typeface="Abadi" panose="020B0604020104020204" pitchFamily="34" charset="0"/>
              </a:rPr>
              <a:t>Pollen:</a:t>
            </a:r>
          </a:p>
          <a:p>
            <a:pPr marL="800100" lvl="1" indent="-342900">
              <a:buFontTx/>
              <a:buChar char="-"/>
            </a:pPr>
            <a:r>
              <a:rPr lang="nb-NO" sz="2400" dirty="0">
                <a:solidFill>
                  <a:srgbClr val="5C3700"/>
                </a:solidFill>
                <a:latin typeface="Abadi" panose="020B0604020104020204" pitchFamily="34" charset="0"/>
              </a:rPr>
              <a:t>Brukes som mat til larvene av noen</a:t>
            </a:r>
          </a:p>
          <a:p>
            <a:pPr marL="800100" lvl="1" indent="-342900">
              <a:buFontTx/>
              <a:buChar char="-"/>
            </a:pPr>
            <a:r>
              <a:rPr lang="nb-NO" sz="2400" dirty="0">
                <a:solidFill>
                  <a:srgbClr val="5C3700"/>
                </a:solidFill>
                <a:latin typeface="Abadi" panose="020B0604020104020204" pitchFamily="34" charset="0"/>
              </a:rPr>
              <a:t>Brukes som byggemateriale av andre</a:t>
            </a:r>
          </a:p>
          <a:p>
            <a:pPr marL="800100" lvl="1" indent="-342900">
              <a:buFontTx/>
              <a:buChar char="-"/>
            </a:pPr>
            <a:r>
              <a:rPr lang="nb-NO" sz="2400" dirty="0">
                <a:solidFill>
                  <a:srgbClr val="5C3700"/>
                </a:solidFill>
                <a:latin typeface="Abadi" panose="020B0604020104020204" pitchFamily="34" charset="0"/>
              </a:rPr>
              <a:t>Noen voksne insekter spiser pollen også</a:t>
            </a:r>
            <a:endParaRPr lang="en-US" sz="2400" dirty="0">
              <a:solidFill>
                <a:srgbClr val="5C3700"/>
              </a:solidFill>
              <a:latin typeface="Abadi" panose="020B0604020104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US" sz="2400" dirty="0" err="1">
                <a:solidFill>
                  <a:srgbClr val="5C3700"/>
                </a:solidFill>
                <a:latin typeface="Abadi" panose="020B0604020104020204" pitchFamily="34" charset="0"/>
              </a:rPr>
              <a:t>Nektar</a:t>
            </a:r>
            <a:r>
              <a:rPr lang="en-US" sz="2400" dirty="0">
                <a:solidFill>
                  <a:srgbClr val="5C3700"/>
                </a:solidFill>
                <a:latin typeface="Abadi" panose="020B0604020104020204" pitchFamily="34" charset="0"/>
              </a:rPr>
              <a:t>:</a:t>
            </a:r>
          </a:p>
          <a:p>
            <a:pPr marL="800100" lvl="1" indent="-342900">
              <a:buFontTx/>
              <a:buChar char="-"/>
            </a:pPr>
            <a:r>
              <a:rPr lang="en-US" sz="2400" dirty="0" err="1">
                <a:solidFill>
                  <a:srgbClr val="5C3700"/>
                </a:solidFill>
                <a:latin typeface="Abadi" panose="020B0604020104020204" pitchFamily="34" charset="0"/>
              </a:rPr>
              <a:t>Viktig</a:t>
            </a:r>
            <a:r>
              <a:rPr lang="en-US" sz="2400" dirty="0">
                <a:solidFill>
                  <a:srgbClr val="5C3700"/>
                </a:solidFill>
                <a:latin typeface="Abadi" panose="020B0604020104020204" pitchFamily="34" charset="0"/>
              </a:rPr>
              <a:t> mat for </a:t>
            </a:r>
            <a:r>
              <a:rPr lang="en-US" sz="2400" dirty="0" err="1">
                <a:solidFill>
                  <a:srgbClr val="5C3700"/>
                </a:solidFill>
                <a:latin typeface="Abadi" panose="020B0604020104020204" pitchFamily="34" charset="0"/>
              </a:rPr>
              <a:t>nesten</a:t>
            </a:r>
            <a:r>
              <a:rPr lang="en-US" sz="2400" dirty="0">
                <a:solidFill>
                  <a:srgbClr val="5C3700"/>
                </a:solidFill>
                <a:latin typeface="Abadi" panose="020B0604020104020204" pitchFamily="34" charset="0"/>
              </a:rPr>
              <a:t> alle </a:t>
            </a:r>
            <a:r>
              <a:rPr lang="en-US" sz="2400" dirty="0" err="1">
                <a:solidFill>
                  <a:srgbClr val="5C3700"/>
                </a:solidFill>
                <a:latin typeface="Abadi" panose="020B0604020104020204" pitchFamily="34" charset="0"/>
              </a:rPr>
              <a:t>voksne</a:t>
            </a:r>
            <a:r>
              <a:rPr lang="en-US" sz="2400" dirty="0">
                <a:solidFill>
                  <a:srgbClr val="5C3700"/>
                </a:solidFill>
                <a:latin typeface="Abadi" panose="020B0604020104020204" pitchFamily="34" charset="0"/>
              </a:rPr>
              <a:t> </a:t>
            </a:r>
            <a:r>
              <a:rPr lang="en-US" sz="2400" dirty="0" err="1">
                <a:solidFill>
                  <a:srgbClr val="5C3700"/>
                </a:solidFill>
                <a:latin typeface="Abadi" panose="020B0604020104020204" pitchFamily="34" charset="0"/>
              </a:rPr>
              <a:t>pollinatorer</a:t>
            </a:r>
            <a:endParaRPr lang="en-US" sz="2400" dirty="0">
              <a:solidFill>
                <a:srgbClr val="5C3700"/>
              </a:solidFill>
              <a:latin typeface="Abadi" panose="020B0604020104020204" pitchFamily="34" charset="0"/>
            </a:endParaRPr>
          </a:p>
          <a:p>
            <a:pPr marL="800100" lvl="1" indent="-342900">
              <a:buFontTx/>
              <a:buChar char="-"/>
            </a:pPr>
            <a:r>
              <a:rPr lang="en-US" sz="2400" dirty="0" err="1">
                <a:solidFill>
                  <a:srgbClr val="5C3700"/>
                </a:solidFill>
                <a:latin typeface="Abadi" panose="020B0604020104020204" pitchFamily="34" charset="0"/>
              </a:rPr>
              <a:t>Også</a:t>
            </a:r>
            <a:r>
              <a:rPr lang="en-US" sz="2400" dirty="0">
                <a:solidFill>
                  <a:srgbClr val="5C3700"/>
                </a:solidFill>
                <a:latin typeface="Abadi" panose="020B0604020104020204" pitchFamily="34" charset="0"/>
              </a:rPr>
              <a:t> </a:t>
            </a:r>
            <a:r>
              <a:rPr lang="en-US" sz="2400" dirty="0" err="1">
                <a:solidFill>
                  <a:srgbClr val="5C3700"/>
                </a:solidFill>
                <a:latin typeface="Abadi" panose="020B0604020104020204" pitchFamily="34" charset="0"/>
              </a:rPr>
              <a:t>viktig</a:t>
            </a:r>
            <a:r>
              <a:rPr lang="en-US" sz="2400" dirty="0">
                <a:solidFill>
                  <a:srgbClr val="5C3700"/>
                </a:solidFill>
                <a:latin typeface="Abadi" panose="020B0604020104020204" pitchFamily="34" charset="0"/>
              </a:rPr>
              <a:t> for </a:t>
            </a:r>
            <a:r>
              <a:rPr lang="en-US" sz="2400" dirty="0" err="1">
                <a:solidFill>
                  <a:srgbClr val="5C3700"/>
                </a:solidFill>
                <a:latin typeface="Abadi" panose="020B0604020104020204" pitchFamily="34" charset="0"/>
              </a:rPr>
              <a:t>larvene</a:t>
            </a:r>
            <a:r>
              <a:rPr lang="en-US" sz="2400" dirty="0">
                <a:solidFill>
                  <a:srgbClr val="5C3700"/>
                </a:solidFill>
                <a:latin typeface="Abadi" panose="020B0604020104020204" pitchFamily="34" charset="0"/>
              </a:rPr>
              <a:t>.</a:t>
            </a:r>
          </a:p>
          <a:p>
            <a:pPr marL="800100" lvl="1" indent="-342900">
              <a:buFontTx/>
              <a:buChar char="-"/>
            </a:pPr>
            <a:r>
              <a:rPr lang="en-US" sz="2400" dirty="0" err="1">
                <a:solidFill>
                  <a:srgbClr val="5C3700"/>
                </a:solidFill>
                <a:latin typeface="Abadi" panose="020B0604020104020204" pitchFamily="34" charset="0"/>
              </a:rPr>
              <a:t>Nektar</a:t>
            </a:r>
            <a:r>
              <a:rPr lang="en-US" sz="2400" dirty="0">
                <a:solidFill>
                  <a:srgbClr val="5C3700"/>
                </a:solidFill>
                <a:latin typeface="Abadi" panose="020B0604020104020204" pitchFamily="34" charset="0"/>
              </a:rPr>
              <a:t> er </a:t>
            </a:r>
            <a:r>
              <a:rPr lang="en-US" sz="2400" dirty="0" err="1">
                <a:solidFill>
                  <a:srgbClr val="5C3700"/>
                </a:solidFill>
                <a:latin typeface="Abadi" panose="020B0604020104020204" pitchFamily="34" charset="0"/>
              </a:rPr>
              <a:t>egentlig</a:t>
            </a:r>
            <a:r>
              <a:rPr lang="en-US" sz="2400" dirty="0">
                <a:solidFill>
                  <a:srgbClr val="5C3700"/>
                </a:solidFill>
                <a:latin typeface="Abadi" panose="020B0604020104020204" pitchFamily="34" charset="0"/>
              </a:rPr>
              <a:t> bare </a:t>
            </a:r>
            <a:r>
              <a:rPr lang="en-US" sz="2400" dirty="0" err="1">
                <a:solidFill>
                  <a:srgbClr val="5C3700"/>
                </a:solidFill>
                <a:latin typeface="Abadi" panose="020B0604020104020204" pitchFamily="34" charset="0"/>
              </a:rPr>
              <a:t>vann</a:t>
            </a:r>
            <a:r>
              <a:rPr lang="en-US" sz="2400" dirty="0">
                <a:solidFill>
                  <a:srgbClr val="5C3700"/>
                </a:solidFill>
                <a:latin typeface="Abadi" panose="020B0604020104020204" pitchFamily="34" charset="0"/>
              </a:rPr>
              <a:t> med masse </a:t>
            </a:r>
            <a:r>
              <a:rPr lang="en-US" sz="2400" dirty="0" err="1">
                <a:solidFill>
                  <a:srgbClr val="5C3700"/>
                </a:solidFill>
                <a:latin typeface="Abadi" panose="020B0604020104020204" pitchFamily="34" charset="0"/>
              </a:rPr>
              <a:t>sukker</a:t>
            </a:r>
            <a:r>
              <a:rPr lang="en-US" sz="2400" dirty="0">
                <a:solidFill>
                  <a:srgbClr val="5C3700"/>
                </a:solidFill>
                <a:latin typeface="Abadi" panose="020B0604020104020204" pitchFamily="34" charset="0"/>
              </a:rPr>
              <a:t>. </a:t>
            </a:r>
            <a:endParaRPr lang="nb-NO" sz="2400" dirty="0">
              <a:solidFill>
                <a:srgbClr val="5C3700"/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1304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3544</TotalTime>
  <Words>443</Words>
  <Application>Microsoft Office PowerPoint</Application>
  <PresentationFormat>Widescreen</PresentationFormat>
  <Paragraphs>62</Paragraphs>
  <Slides>11</Slides>
  <Notes>9</Notes>
  <HiddenSlides>0</HiddenSlides>
  <MMClips>3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11</vt:i4>
      </vt:variant>
    </vt:vector>
  </HeadingPairs>
  <TitlesOfParts>
    <vt:vector size="17" baseType="lpstr">
      <vt:lpstr>Abadi</vt:lpstr>
      <vt:lpstr>Aptos</vt:lpstr>
      <vt:lpstr>Arial</vt:lpstr>
      <vt:lpstr>Calibri</vt:lpstr>
      <vt:lpstr>Calibri Light</vt:lpstr>
      <vt:lpstr>Office-tema</vt:lpstr>
      <vt:lpstr>PowerPoint-presentasjon</vt:lpstr>
      <vt:lpstr>PowerPoint-presentasjon</vt:lpstr>
      <vt:lpstr>Hvilke måter er det planter kan spre pollen på?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og fargepalett font: Abadi</dc:title>
  <dc:creator>Sondre Brekkhus</dc:creator>
  <cp:lastModifiedBy>Sondre Brekkhus</cp:lastModifiedBy>
  <cp:revision>14</cp:revision>
  <dcterms:created xsi:type="dcterms:W3CDTF">2024-01-22T14:17:10Z</dcterms:created>
  <dcterms:modified xsi:type="dcterms:W3CDTF">2024-04-17T10:01:56Z</dcterms:modified>
</cp:coreProperties>
</file>